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59" r:id="rId2"/>
  </p:sldMasterIdLst>
  <p:notesMasterIdLst>
    <p:notesMasterId r:id="rId15"/>
  </p:notesMasterIdLst>
  <p:sldIdLst>
    <p:sldId id="256" r:id="rId3"/>
    <p:sldId id="280" r:id="rId4"/>
    <p:sldId id="293" r:id="rId5"/>
    <p:sldId id="294" r:id="rId6"/>
    <p:sldId id="299" r:id="rId7"/>
    <p:sldId id="300" r:id="rId8"/>
    <p:sldId id="301" r:id="rId9"/>
    <p:sldId id="302" r:id="rId10"/>
    <p:sldId id="295" r:id="rId11"/>
    <p:sldId id="304" r:id="rId12"/>
    <p:sldId id="298" r:id="rId13"/>
    <p:sldId id="30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66FFFF"/>
    <a:srgbClr val="3399FF"/>
    <a:srgbClr val="FFCC99"/>
    <a:srgbClr val="656565"/>
    <a:srgbClr val="FFFFFF"/>
    <a:srgbClr val="0B0B0C"/>
    <a:srgbClr val="4C4C4C"/>
    <a:srgbClr val="646464"/>
    <a:srgbClr val="FC46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5BA8C-6773-4FC0-9A62-0FE083C9B095}" v="3" dt="2019-05-17T23:17:51.1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374" y="41"/>
      </p:cViewPr>
      <p:guideLst>
        <p:guide orient="horz" pos="148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 Raison" userId="c1f4a4e5-39bc-460a-8db7-5d0a144fac9c" providerId="ADAL" clId="{4275BA8C-6773-4FC0-9A62-0FE083C9B095}"/>
    <pc:docChg chg="undo modSld">
      <pc:chgData name="W Raison" userId="c1f4a4e5-39bc-460a-8db7-5d0a144fac9c" providerId="ADAL" clId="{4275BA8C-6773-4FC0-9A62-0FE083C9B095}" dt="2019-05-17T23:20:29" v="61" actId="1076"/>
      <pc:docMkLst>
        <pc:docMk/>
      </pc:docMkLst>
      <pc:sldChg chg="addSp modSp">
        <pc:chgData name="W Raison" userId="c1f4a4e5-39bc-460a-8db7-5d0a144fac9c" providerId="ADAL" clId="{4275BA8C-6773-4FC0-9A62-0FE083C9B095}" dt="2019-05-17T23:20:29" v="61" actId="1076"/>
        <pc:sldMkLst>
          <pc:docMk/>
          <pc:sldMk cId="1253261608" sldId="294"/>
        </pc:sldMkLst>
        <pc:spChg chg="mod">
          <ac:chgData name="W Raison" userId="c1f4a4e5-39bc-460a-8db7-5d0a144fac9c" providerId="ADAL" clId="{4275BA8C-6773-4FC0-9A62-0FE083C9B095}" dt="2019-05-17T23:20:29" v="61" actId="1076"/>
          <ac:spMkLst>
            <pc:docMk/>
            <pc:sldMk cId="1253261608" sldId="294"/>
            <ac:spMk id="4" creationId="{00000000-0000-0000-0000-000000000000}"/>
          </ac:spMkLst>
        </pc:spChg>
        <pc:spChg chg="mod">
          <ac:chgData name="W Raison" userId="c1f4a4e5-39bc-460a-8db7-5d0a144fac9c" providerId="ADAL" clId="{4275BA8C-6773-4FC0-9A62-0FE083C9B095}" dt="2019-05-17T23:20:16.601" v="60" actId="1076"/>
          <ac:spMkLst>
            <pc:docMk/>
            <pc:sldMk cId="1253261608" sldId="294"/>
            <ac:spMk id="9" creationId="{323DA4AC-C7A9-4BA7-8513-DCA6233D17B3}"/>
          </ac:spMkLst>
        </pc:spChg>
        <pc:spChg chg="mod">
          <ac:chgData name="W Raison" userId="c1f4a4e5-39bc-460a-8db7-5d0a144fac9c" providerId="ADAL" clId="{4275BA8C-6773-4FC0-9A62-0FE083C9B095}" dt="2019-05-17T23:19:22.286" v="32" actId="1076"/>
          <ac:spMkLst>
            <pc:docMk/>
            <pc:sldMk cId="1253261608" sldId="294"/>
            <ac:spMk id="14" creationId="{323DA4AC-C7A9-4BA7-8513-DCA6233D17B3}"/>
          </ac:spMkLst>
        </pc:spChg>
        <pc:picChg chg="add mod">
          <ac:chgData name="W Raison" userId="c1f4a4e5-39bc-460a-8db7-5d0a144fac9c" providerId="ADAL" clId="{4275BA8C-6773-4FC0-9A62-0FE083C9B095}" dt="2019-05-17T23:20:29" v="61" actId="1076"/>
          <ac:picMkLst>
            <pc:docMk/>
            <pc:sldMk cId="1253261608" sldId="294"/>
            <ac:picMk id="3" creationId="{FD9301AA-510D-4692-BA4E-998A9B08D90B}"/>
          </ac:picMkLst>
        </pc:picChg>
        <pc:picChg chg="add mod">
          <ac:chgData name="W Raison" userId="c1f4a4e5-39bc-460a-8db7-5d0a144fac9c" providerId="ADAL" clId="{4275BA8C-6773-4FC0-9A62-0FE083C9B095}" dt="2019-05-17T23:20:29" v="61" actId="1076"/>
          <ac:picMkLst>
            <pc:docMk/>
            <pc:sldMk cId="1253261608" sldId="294"/>
            <ac:picMk id="6" creationId="{C418DE0C-6B43-4002-A93F-8B36AF143032}"/>
          </ac:picMkLst>
        </pc:picChg>
        <pc:picChg chg="add mod">
          <ac:chgData name="W Raison" userId="c1f4a4e5-39bc-460a-8db7-5d0a144fac9c" providerId="ADAL" clId="{4275BA8C-6773-4FC0-9A62-0FE083C9B095}" dt="2019-05-17T23:20:29" v="61" actId="1076"/>
          <ac:picMkLst>
            <pc:docMk/>
            <pc:sldMk cId="1253261608" sldId="294"/>
            <ac:picMk id="8" creationId="{F8542390-697C-492A-B75A-7B15D5EB0D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29BEB-B8D4-48D4-A5F2-894A9F6F5148}"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9C7D7-FE98-4EF4-A849-1B767CE858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85288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1180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71400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00004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92155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52832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032968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73546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14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36781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4459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914534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43002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89450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6811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771155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4080067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80380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91675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902683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04544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972942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880870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308697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12507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438761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48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D26F0-D76D-42F6-BF36-57DB3A7B30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430574469"/>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0" y="-6691"/>
            <a:ext cx="12193057" cy="6864691"/>
          </a:xfrm>
          <a:prstGeom prst="rect">
            <a:avLst/>
          </a:prstGeom>
        </p:spPr>
      </p:pic>
      <p:grpSp>
        <p:nvGrpSpPr>
          <p:cNvPr id="26" name="组合 25"/>
          <p:cNvGrpSpPr/>
          <p:nvPr/>
        </p:nvGrpSpPr>
        <p:grpSpPr>
          <a:xfrm>
            <a:off x="984316" y="3132467"/>
            <a:ext cx="11023908" cy="2363945"/>
            <a:chOff x="1027131" y="2826950"/>
            <a:chExt cx="10373712" cy="2363945"/>
          </a:xfrm>
        </p:grpSpPr>
        <p:sp>
          <p:nvSpPr>
            <p:cNvPr id="7" name="文本框 6"/>
            <p:cNvSpPr txBox="1"/>
            <p:nvPr/>
          </p:nvSpPr>
          <p:spPr>
            <a:xfrm>
              <a:off x="1027131" y="2826950"/>
              <a:ext cx="10373712" cy="584775"/>
            </a:xfrm>
            <a:prstGeom prst="rect">
              <a:avLst/>
            </a:prstGeom>
            <a:noFill/>
          </p:spPr>
          <p:txBody>
            <a:bodyPr wrap="square" rtlCol="0">
              <a:spAutoFit/>
            </a:bodyPr>
            <a:lstStyle>
              <a:defPPr>
                <a:defRPr lang="zh-CN"/>
              </a:defPPr>
              <a:lvl1pPr>
                <a:defRPr sz="9600">
                  <a:ln w="28575" cap="rnd">
                    <a:solidFill>
                      <a:schemeClr val="bg1"/>
                    </a:solidFill>
                  </a:ln>
                  <a:blipFill dpi="0" rotWithShape="1">
                    <a:blip r:embed="rId3"/>
                    <a:srcRect/>
                    <a:tile tx="-1270000" ty="-3079750" sx="100000" sy="100000" flip="xy" algn="tl"/>
                  </a:blipFill>
                  <a:latin typeface="华康海报体W12(P)" panose="040B0C00000000000000" pitchFamily="82" charset="-122"/>
                  <a:ea typeface="华康海报体W12(P)" panose="040B0C00000000000000" pitchFamily="82" charset="-122"/>
                </a:defRPr>
              </a:lvl1pPr>
            </a:lstStyle>
            <a:p>
              <a:r>
                <a:rPr lang="en-US" sz="3200" b="1" dirty="0">
                  <a:solidFill>
                    <a:schemeClr val="tx1"/>
                  </a:solidFill>
                </a:rPr>
                <a:t>Pneumonia detection by Transfer learning and CNN</a:t>
              </a:r>
            </a:p>
          </p:txBody>
        </p:sp>
        <p:cxnSp>
          <p:nvCxnSpPr>
            <p:cNvPr id="10" name="直接连接符 9"/>
            <p:cNvCxnSpPr/>
            <p:nvPr/>
          </p:nvCxnSpPr>
          <p:spPr>
            <a:xfrm>
              <a:off x="1099701" y="3411725"/>
              <a:ext cx="6600825"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7131" y="3652012"/>
              <a:ext cx="8903860" cy="1538883"/>
            </a:xfrm>
            <a:prstGeom prst="rect">
              <a:avLst/>
            </a:prstGeom>
            <a:noFill/>
          </p:spPr>
          <p:txBody>
            <a:bodyPr wrap="square" rtlCol="0">
              <a:spAutoFit/>
            </a:bodyPr>
            <a:lstStyle/>
            <a:p>
              <a:r>
                <a:rPr lang="en-US" altLang="zh-CN" sz="2000" dirty="0">
                  <a:solidFill>
                    <a:srgbClr val="D9D9D9"/>
                  </a:solidFill>
                </a:rPr>
                <a:t>Team Member 		N#</a:t>
              </a:r>
            </a:p>
            <a:p>
              <a:r>
                <a:rPr lang="en-US" altLang="zh-CN" sz="2000" dirty="0">
                  <a:solidFill>
                    <a:srgbClr val="D9D9D9"/>
                  </a:solidFill>
                </a:rPr>
                <a:t>1 </a:t>
              </a:r>
              <a:r>
                <a:rPr lang="en-US" dirty="0" err="1"/>
                <a:t>Ruixuan</a:t>
              </a:r>
              <a:r>
                <a:rPr lang="en-US" dirty="0"/>
                <a:t> Wang                   N19997322</a:t>
              </a:r>
              <a:endParaRPr lang="en-US" sz="2000" dirty="0"/>
            </a:p>
            <a:p>
              <a:r>
                <a:rPr lang="en-US" dirty="0"/>
                <a:t>2 </a:t>
              </a:r>
              <a:r>
                <a:rPr lang="en-US" dirty="0" err="1"/>
                <a:t>Wengying</a:t>
              </a:r>
              <a:r>
                <a:rPr lang="en-US" dirty="0"/>
                <a:t> Wen                  N16116736</a:t>
              </a:r>
              <a:endParaRPr lang="en-US" sz="2000" dirty="0"/>
            </a:p>
            <a:p>
              <a:r>
                <a:rPr lang="en-US" dirty="0"/>
                <a:t>3 </a:t>
              </a:r>
              <a:r>
                <a:rPr lang="en-US" dirty="0" err="1"/>
                <a:t>JiongHui</a:t>
              </a:r>
              <a:r>
                <a:rPr lang="en-US" dirty="0"/>
                <a:t> Chen                    N19050877</a:t>
              </a:r>
              <a:endParaRPr lang="en-US" sz="2000" dirty="0"/>
            </a:p>
            <a:p>
              <a:r>
                <a:rPr lang="en-US" dirty="0"/>
                <a:t>4 </a:t>
              </a:r>
              <a:r>
                <a:rPr lang="en-US" dirty="0" err="1"/>
                <a:t>Jinjin</a:t>
              </a:r>
              <a:r>
                <a:rPr lang="en-US" dirty="0"/>
                <a:t> Ma                            N15491779</a:t>
              </a:r>
              <a:endParaRPr lang="en-US" altLang="zh-CN" sz="2000" dirty="0">
                <a:solidFill>
                  <a:srgbClr val="D9D9D9"/>
                </a:solidFill>
              </a:endParaRPr>
            </a:p>
          </p:txBody>
        </p:sp>
      </p:grpSp>
      <p:sp>
        <p:nvSpPr>
          <p:cNvPr id="8" name="矩形 16">
            <a:extLst>
              <a:ext uri="{FF2B5EF4-FFF2-40B4-BE49-F238E27FC236}">
                <a16:creationId xmlns:a16="http://schemas.microsoft.com/office/drawing/2014/main" id="{E002BE70-64E0-4DBE-A5E4-08C854F81040}"/>
              </a:ext>
            </a:extLst>
          </p:cNvPr>
          <p:cNvSpPr/>
          <p:nvPr/>
        </p:nvSpPr>
        <p:spPr>
          <a:xfrm>
            <a:off x="0" y="3272118"/>
            <a:ext cx="453599" cy="2200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BC1C9B36-B62D-4E5A-8DB5-06D1B91911D3}"/>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Evaluation</a:t>
            </a:r>
            <a:endParaRPr lang="zh-CN" altLang="en-US" sz="3200" dirty="0">
              <a:solidFill>
                <a:schemeClr val="tx1"/>
              </a:solidFill>
            </a:endParaRPr>
          </a:p>
        </p:txBody>
      </p:sp>
      <p:sp>
        <p:nvSpPr>
          <p:cNvPr id="3" name="TextBox 24">
            <a:extLst>
              <a:ext uri="{FF2B5EF4-FFF2-40B4-BE49-F238E27FC236}">
                <a16:creationId xmlns:a16="http://schemas.microsoft.com/office/drawing/2014/main" id="{664473C0-2705-4F97-A297-502466F6E06E}"/>
              </a:ext>
            </a:extLst>
          </p:cNvPr>
          <p:cNvSpPr txBox="1"/>
          <p:nvPr/>
        </p:nvSpPr>
        <p:spPr>
          <a:xfrm>
            <a:off x="963706" y="1772725"/>
            <a:ext cx="1038561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85000"/>
                  </a:schemeClr>
                </a:solidFill>
              </a:rPr>
              <a:t>After grid searching, we use the group of parameter with the highest accuracy.</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Learning rate = 0.0001, decay = 0.0001 and Epochs = 5</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Then we use F1-score to evaluate this model. </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With an average F1-score of 0.8729 and average val-F1-score of 0.08773 , our model exceeds average radiologist performance on the F1 metric.</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p:txBody>
      </p:sp>
    </p:spTree>
    <p:extLst>
      <p:ext uri="{BB962C8B-B14F-4D97-AF65-F5344CB8AC3E}">
        <p14:creationId xmlns:p14="http://schemas.microsoft.com/office/powerpoint/2010/main" val="109919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More thoughts</a:t>
            </a:r>
            <a:endParaRPr lang="zh-CN" altLang="en-US" sz="3200" dirty="0">
              <a:solidFill>
                <a:schemeClr val="tx1"/>
              </a:solidFill>
            </a:endParaRPr>
          </a:p>
        </p:txBody>
      </p:sp>
      <p:sp>
        <p:nvSpPr>
          <p:cNvPr id="3" name="TextBox 24">
            <a:extLst>
              <a:ext uri="{FF2B5EF4-FFF2-40B4-BE49-F238E27FC236}">
                <a16:creationId xmlns:a16="http://schemas.microsoft.com/office/drawing/2014/main" id="{EE2E76A1-E816-4A16-87B9-AE706D989395}"/>
              </a:ext>
            </a:extLst>
          </p:cNvPr>
          <p:cNvSpPr txBox="1"/>
          <p:nvPr/>
        </p:nvSpPr>
        <p:spPr>
          <a:xfrm>
            <a:off x="766481" y="1382761"/>
            <a:ext cx="10806953"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75000"/>
                  </a:schemeClr>
                </a:solidFill>
              </a:rPr>
              <a:t>The main challenge in medical imaging often classification or segmentation is presented as a binary task: normal versus abnormal and object versus background. The problem is often a gross simplification as both classes can be highly heterogeneous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Another data-related challenge is class imbalance. In medical imaging, images for the abnormal class might be challenging to find. In medical image analysis useful information is not just contained within the images themselves. Physicians often leverage a wealth of data on patient history, age, demographics and others to arrive at better decisions.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Finally, deep learning methods have often been described as ‘black boxes’. Especially in medicine, where accountability is important and can have serious legal consequences, it is often not enough to have a good prediction system.</a:t>
            </a:r>
          </a:p>
          <a:p>
            <a:endParaRPr lang="en-US" sz="2000" dirty="0">
              <a:solidFill>
                <a:schemeClr val="tx1">
                  <a:lumMod val="75000"/>
                </a:schemeClr>
              </a:solidFill>
            </a:endParaRPr>
          </a:p>
        </p:txBody>
      </p:sp>
    </p:spTree>
    <p:extLst>
      <p:ext uri="{BB962C8B-B14F-4D97-AF65-F5344CB8AC3E}">
        <p14:creationId xmlns:p14="http://schemas.microsoft.com/office/powerpoint/2010/main" val="65484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7C18DBF0-63D7-4C31-9746-1F2B31FDC1BE}"/>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Reference</a:t>
            </a:r>
            <a:endParaRPr lang="zh-CN" altLang="en-US" sz="3200" dirty="0">
              <a:solidFill>
                <a:schemeClr val="tx1"/>
              </a:solidFill>
            </a:endParaRPr>
          </a:p>
        </p:txBody>
      </p:sp>
      <p:sp>
        <p:nvSpPr>
          <p:cNvPr id="3" name="TextBox 24">
            <a:extLst>
              <a:ext uri="{FF2B5EF4-FFF2-40B4-BE49-F238E27FC236}">
                <a16:creationId xmlns:a16="http://schemas.microsoft.com/office/drawing/2014/main" id="{DDCC58CF-F5C6-4DD2-AC09-AFABFCC8D249}"/>
              </a:ext>
            </a:extLst>
          </p:cNvPr>
          <p:cNvSpPr txBox="1"/>
          <p:nvPr/>
        </p:nvSpPr>
        <p:spPr>
          <a:xfrm>
            <a:off x="909918" y="1669632"/>
            <a:ext cx="10582835" cy="2862322"/>
          </a:xfrm>
          <a:prstGeom prst="rect">
            <a:avLst/>
          </a:prstGeom>
          <a:noFill/>
        </p:spPr>
        <p:txBody>
          <a:bodyPr wrap="square" rtlCol="0">
            <a:spAutoFit/>
          </a:bodyPr>
          <a:lstStyle/>
          <a:p>
            <a:r>
              <a:rPr lang="en-US" dirty="0">
                <a:solidFill>
                  <a:schemeClr val="tx1">
                    <a:lumMod val="75000"/>
                  </a:schemeClr>
                </a:solidFill>
              </a:rPr>
              <a:t>Dai W, Dong N, Wang Z, et al. SCAN: Structure correcting adversarial network for organ segmentation in chest      X-rays[M]//Deep Learning in Medical Image Analysis and Multimodal Learning for Clinical Decision Support. Springer, Cham, 2018: 263-273.</a:t>
            </a:r>
          </a:p>
          <a:p>
            <a:r>
              <a:rPr lang="en-US" dirty="0" err="1">
                <a:solidFill>
                  <a:schemeClr val="tx1">
                    <a:lumMod val="75000"/>
                  </a:schemeClr>
                </a:solidFill>
              </a:rPr>
              <a:t>Litjens</a:t>
            </a:r>
            <a:r>
              <a:rPr lang="en-US" dirty="0">
                <a:solidFill>
                  <a:schemeClr val="tx1">
                    <a:lumMod val="75000"/>
                  </a:schemeClr>
                </a:solidFill>
              </a:rPr>
              <a:t> G, </a:t>
            </a:r>
            <a:r>
              <a:rPr lang="en-US" dirty="0" err="1">
                <a:solidFill>
                  <a:schemeClr val="tx1">
                    <a:lumMod val="75000"/>
                  </a:schemeClr>
                </a:solidFill>
              </a:rPr>
              <a:t>Kooi</a:t>
            </a:r>
            <a:r>
              <a:rPr lang="en-US" dirty="0">
                <a:solidFill>
                  <a:schemeClr val="tx1">
                    <a:lumMod val="75000"/>
                  </a:schemeClr>
                </a:solidFill>
              </a:rPr>
              <a:t> T, </a:t>
            </a:r>
            <a:r>
              <a:rPr lang="en-US" dirty="0" err="1">
                <a:solidFill>
                  <a:schemeClr val="tx1">
                    <a:lumMod val="75000"/>
                  </a:schemeClr>
                </a:solidFill>
              </a:rPr>
              <a:t>Bejnordi</a:t>
            </a:r>
            <a:r>
              <a:rPr lang="en-US" dirty="0">
                <a:solidFill>
                  <a:schemeClr val="tx1">
                    <a:lumMod val="75000"/>
                  </a:schemeClr>
                </a:solidFill>
              </a:rPr>
              <a:t> B E, et al. A survey on deep learning in medical image analysis[J]. Medical image analysis, 2017, 42: 60-88.</a:t>
            </a:r>
          </a:p>
          <a:p>
            <a:r>
              <a:rPr lang="en-US" dirty="0">
                <a:solidFill>
                  <a:schemeClr val="tx1">
                    <a:lumMod val="75000"/>
                  </a:schemeClr>
                </a:solidFill>
              </a:rPr>
              <a:t>Stephen O, </a:t>
            </a:r>
            <a:r>
              <a:rPr lang="en-US" dirty="0" err="1">
                <a:solidFill>
                  <a:schemeClr val="tx1">
                    <a:lumMod val="75000"/>
                  </a:schemeClr>
                </a:solidFill>
              </a:rPr>
              <a:t>Sain</a:t>
            </a:r>
            <a:r>
              <a:rPr lang="en-US" dirty="0">
                <a:solidFill>
                  <a:schemeClr val="tx1">
                    <a:lumMod val="75000"/>
                  </a:schemeClr>
                </a:solidFill>
              </a:rPr>
              <a:t> M, </a:t>
            </a:r>
            <a:r>
              <a:rPr lang="en-US" dirty="0" err="1">
                <a:solidFill>
                  <a:schemeClr val="tx1">
                    <a:lumMod val="75000"/>
                  </a:schemeClr>
                </a:solidFill>
              </a:rPr>
              <a:t>Maduh</a:t>
            </a:r>
            <a:r>
              <a:rPr lang="en-US" dirty="0">
                <a:solidFill>
                  <a:schemeClr val="tx1">
                    <a:lumMod val="75000"/>
                  </a:schemeClr>
                </a:solidFill>
              </a:rPr>
              <a:t> U J, et al. An Efficient Deep Learning Approach to Pneumonia Classification in Healthcare[J]. Journal of Healthcare Engineering, 2019.</a:t>
            </a: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26810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Background</a:t>
            </a:r>
            <a:endParaRPr lang="zh-CN" altLang="en-US" sz="3200" dirty="0"/>
          </a:p>
        </p:txBody>
      </p:sp>
      <p:sp>
        <p:nvSpPr>
          <p:cNvPr id="3" name="TextBox 24">
            <a:extLst>
              <a:ext uri="{FF2B5EF4-FFF2-40B4-BE49-F238E27FC236}">
                <a16:creationId xmlns:a16="http://schemas.microsoft.com/office/drawing/2014/main" id="{1C3DFA68-98EB-4D4C-A74E-E64A2C0D7EDC}"/>
              </a:ext>
            </a:extLst>
          </p:cNvPr>
          <p:cNvSpPr txBox="1"/>
          <p:nvPr/>
        </p:nvSpPr>
        <p:spPr>
          <a:xfrm>
            <a:off x="855008" y="2023782"/>
            <a:ext cx="107004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The risk of pneumonia is immense for many, especially in developing nations where people rely on polluting forms of energy. </a:t>
            </a:r>
          </a:p>
          <a:p>
            <a:pPr marL="285750" indent="-285750">
              <a:buFont typeface="Arial" panose="020B0604020202020204" pitchFamily="34" charset="0"/>
              <a:buChar char="•"/>
            </a:pPr>
            <a:r>
              <a:rPr lang="en-US" sz="2400" dirty="0">
                <a:solidFill>
                  <a:schemeClr val="tx1">
                    <a:lumMod val="75000"/>
                  </a:schemeClr>
                </a:solidFill>
              </a:rPr>
              <a:t>The problem can be further aggravated due to the dearth of medical resources and personnel. </a:t>
            </a:r>
          </a:p>
          <a:p>
            <a:pPr marL="285750" indent="-285750">
              <a:buFont typeface="Arial" panose="020B0604020202020204" pitchFamily="34" charset="0"/>
              <a:buChar char="•"/>
            </a:pPr>
            <a:r>
              <a:rPr lang="en-US" sz="2400" dirty="0">
                <a:solidFill>
                  <a:schemeClr val="tx1">
                    <a:lumMod val="75000"/>
                  </a:schemeClr>
                </a:solidFill>
              </a:rPr>
              <a:t>One of the most urgent needs in combatting pneumonia is a cost-effective manner of diagnosing X-ray images.  </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Abstract</a:t>
            </a:r>
            <a:endParaRPr lang="zh-CN" altLang="en-US" sz="3200" dirty="0">
              <a:solidFill>
                <a:schemeClr val="tx1"/>
              </a:solidFill>
            </a:endParaRPr>
          </a:p>
        </p:txBody>
      </p:sp>
      <p:sp>
        <p:nvSpPr>
          <p:cNvPr id="3" name="TextBox 24">
            <a:extLst>
              <a:ext uri="{FF2B5EF4-FFF2-40B4-BE49-F238E27FC236}">
                <a16:creationId xmlns:a16="http://schemas.microsoft.com/office/drawing/2014/main" id="{E77608CE-53CC-4F30-9247-0D80CE7D3AE5}"/>
              </a:ext>
            </a:extLst>
          </p:cNvPr>
          <p:cNvSpPr txBox="1"/>
          <p:nvPr/>
        </p:nvSpPr>
        <p:spPr>
          <a:xfrm>
            <a:off x="829236" y="1234845"/>
            <a:ext cx="1066351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This project proposes a machine learning model using convolutional neural network to classify and detect the presence of pneumonia from a collection of chest X-ray image samples.</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This model could help mitigate the reliability and interpretability challenges often faced when dealing with medical imagery.</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It is difficult to obtain a large amount of pneumonia dataset for this classification task.</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Therefore, we deployed Structure Correcting Adversarial Network to segment lung fields relied on a pre-trained model to improve the validation and classification accuracy of the CNN model and achieved remarkable validation accuracy.</a:t>
            </a:r>
            <a:endParaRPr lang="en-US" dirty="0">
              <a:solidFill>
                <a:schemeClr val="tx1">
                  <a:lumMod val="75000"/>
                </a:schemeClr>
              </a:solidFill>
            </a:endParaRPr>
          </a:p>
        </p:txBody>
      </p:sp>
    </p:spTree>
    <p:extLst>
      <p:ext uri="{BB962C8B-B14F-4D97-AF65-F5344CB8AC3E}">
        <p14:creationId xmlns:p14="http://schemas.microsoft.com/office/powerpoint/2010/main" val="11172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323DA4AC-C7A9-4BA7-8513-DCA6233D17B3}"/>
              </a:ext>
            </a:extLst>
          </p:cNvPr>
          <p:cNvSpPr txBox="1"/>
          <p:nvPr/>
        </p:nvSpPr>
        <p:spPr>
          <a:xfrm>
            <a:off x="525766" y="1136232"/>
            <a:ext cx="11025257" cy="205492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3600" dirty="0">
                <a:solidFill>
                  <a:srgbClr val="BDBDBD"/>
                </a:solidFill>
                <a:cs typeface="+mn-ea"/>
                <a:sym typeface="+mn-lt"/>
              </a:rPr>
              <a:t>Data Augmentation</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Due to lack of data</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sample size</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We can expand our dataset three times by rotation.</a:t>
            </a:r>
            <a:endParaRPr lang="ru-RU" sz="2400" dirty="0">
              <a:solidFill>
                <a:srgbClr val="BDBDBD"/>
              </a:solidFill>
              <a:cs typeface="+mn-ea"/>
              <a:sym typeface="+mn-lt"/>
            </a:endParaRPr>
          </a:p>
        </p:txBody>
      </p:sp>
      <p:sp>
        <p:nvSpPr>
          <p:cNvPr id="14" name="TextBox 24">
            <a:extLst>
              <a:ext uri="{FF2B5EF4-FFF2-40B4-BE49-F238E27FC236}">
                <a16:creationId xmlns:a16="http://schemas.microsoft.com/office/drawing/2014/main" id="{323DA4AC-C7A9-4BA7-8513-DCA6233D17B3}"/>
              </a:ext>
            </a:extLst>
          </p:cNvPr>
          <p:cNvSpPr txBox="1"/>
          <p:nvPr/>
        </p:nvSpPr>
        <p:spPr>
          <a:xfrm>
            <a:off x="130850" y="3494772"/>
            <a:ext cx="4865124" cy="252992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3600" dirty="0">
                <a:solidFill>
                  <a:srgbClr val="BDBDBD"/>
                </a:solidFill>
                <a:cs typeface="+mn-ea"/>
                <a:sym typeface="+mn-lt"/>
              </a:rPr>
              <a:t>G</a:t>
            </a:r>
            <a:r>
              <a:rPr lang="en-US" altLang="zh-CN" sz="3600" dirty="0">
                <a:solidFill>
                  <a:srgbClr val="BDBDBD"/>
                </a:solidFill>
                <a:cs typeface="+mn-ea"/>
                <a:sym typeface="+mn-lt"/>
              </a:rPr>
              <a:t>raph process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Decrease unnecessary factors on graphs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emphasis on lung</a:t>
            </a:r>
          </a:p>
          <a:p>
            <a:pPr marL="742950" lvl="1" indent="-285750">
              <a:lnSpc>
                <a:spcPct val="120000"/>
              </a:lnSpc>
              <a:buFont typeface="Arial" panose="020B0604020202020204" pitchFamily="34" charset="0"/>
              <a:buChar char="•"/>
            </a:pPr>
            <a:endParaRPr lang="ru-RU" sz="2400" dirty="0">
              <a:solidFill>
                <a:srgbClr val="BDBDBD"/>
              </a:solidFill>
              <a:cs typeface="+mn-ea"/>
              <a:sym typeface="+mn-lt"/>
            </a:endParaRPr>
          </a:p>
        </p:txBody>
      </p:sp>
      <p:sp>
        <p:nvSpPr>
          <p:cNvPr id="4" name="矩形 3"/>
          <p:cNvSpPr/>
          <p:nvPr/>
        </p:nvSpPr>
        <p:spPr>
          <a:xfrm>
            <a:off x="5359464" y="3668075"/>
            <a:ext cx="6054968" cy="1884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descr="A picture containing X-ray film&#10;&#10;Description automatically generated">
            <a:extLst>
              <a:ext uri="{FF2B5EF4-FFF2-40B4-BE49-F238E27FC236}">
                <a16:creationId xmlns:a16="http://schemas.microsoft.com/office/drawing/2014/main" id="{FD9301AA-510D-4692-BA4E-998A9B08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090" y="3760695"/>
            <a:ext cx="1613283" cy="1698812"/>
          </a:xfrm>
          <a:prstGeom prst="rect">
            <a:avLst/>
          </a:prstGeom>
        </p:spPr>
      </p:pic>
      <p:pic>
        <p:nvPicPr>
          <p:cNvPr id="6" name="Picture 5" descr="A picture containing X-ray film&#10;&#10;Description automatically generated">
            <a:extLst>
              <a:ext uri="{FF2B5EF4-FFF2-40B4-BE49-F238E27FC236}">
                <a16:creationId xmlns:a16="http://schemas.microsoft.com/office/drawing/2014/main" id="{C418DE0C-6B43-4002-A93F-8B36AF143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07" y="3760695"/>
            <a:ext cx="1613283" cy="1698812"/>
          </a:xfrm>
          <a:prstGeom prst="rect">
            <a:avLst/>
          </a:prstGeom>
        </p:spPr>
      </p:pic>
      <p:pic>
        <p:nvPicPr>
          <p:cNvPr id="8" name="Picture 7">
            <a:extLst>
              <a:ext uri="{FF2B5EF4-FFF2-40B4-BE49-F238E27FC236}">
                <a16:creationId xmlns:a16="http://schemas.microsoft.com/office/drawing/2014/main" id="{F8542390-697C-492A-B75A-7B15D5EB0D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524" y="3760695"/>
            <a:ext cx="1626805" cy="1698812"/>
          </a:xfrm>
          <a:prstGeom prst="rect">
            <a:avLst/>
          </a:prstGeom>
        </p:spPr>
      </p:pic>
      <p:sp>
        <p:nvSpPr>
          <p:cNvPr id="11" name="任意多边形 8">
            <a:extLst>
              <a:ext uri="{FF2B5EF4-FFF2-40B4-BE49-F238E27FC236}">
                <a16:creationId xmlns:a16="http://schemas.microsoft.com/office/drawing/2014/main" id="{93917B5A-0B4C-4F19-B05E-4E021B795D69}"/>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Preprocess</a:t>
            </a:r>
            <a:endParaRPr lang="zh-CN" altLang="en-US" sz="3200" dirty="0">
              <a:solidFill>
                <a:schemeClr val="tx1"/>
              </a:solidFill>
            </a:endParaRPr>
          </a:p>
        </p:txBody>
      </p:sp>
    </p:spTree>
    <p:extLst>
      <p:ext uri="{BB962C8B-B14F-4D97-AF65-F5344CB8AC3E}">
        <p14:creationId xmlns:p14="http://schemas.microsoft.com/office/powerpoint/2010/main" val="125326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8" name="下箭头 7"/>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11" name="菱形 10"/>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13" name="菱形 12"/>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cxnSp>
        <p:nvCxnSpPr>
          <p:cNvPr id="19" name="直接箭头连接符 18"/>
          <p:cNvCxnSpPr>
            <a:cxnSpLocks/>
          </p:cNvCxnSpPr>
          <p:nvPr/>
        </p:nvCxnSpPr>
        <p:spPr>
          <a:xfrm>
            <a:off x="3459020" y="1600683"/>
            <a:ext cx="767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E494FB5E-89BD-4871-A255-DD8CE764C2A0}"/>
              </a:ext>
            </a:extLst>
          </p:cNvPr>
          <p:cNvSpPr/>
          <p:nvPr/>
        </p:nvSpPr>
        <p:spPr>
          <a:xfrm>
            <a:off x="4329099" y="136244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
            <a:extLst>
              <a:ext uri="{FF2B5EF4-FFF2-40B4-BE49-F238E27FC236}">
                <a16:creationId xmlns:a16="http://schemas.microsoft.com/office/drawing/2014/main" id="{99A1D1BB-0B3C-4774-9127-A596C928D01D}"/>
              </a:ext>
            </a:extLst>
          </p:cNvPr>
          <p:cNvSpPr txBox="1"/>
          <p:nvPr/>
        </p:nvSpPr>
        <p:spPr>
          <a:xfrm>
            <a:off x="4324259" y="1415074"/>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Original Data</a:t>
            </a:r>
            <a:endParaRPr lang="zh-CN" altLang="en-US" dirty="0"/>
          </a:p>
        </p:txBody>
      </p:sp>
      <p:cxnSp>
        <p:nvCxnSpPr>
          <p:cNvPr id="15" name="直接箭头连接符 8">
            <a:extLst>
              <a:ext uri="{FF2B5EF4-FFF2-40B4-BE49-F238E27FC236}">
                <a16:creationId xmlns:a16="http://schemas.microsoft.com/office/drawing/2014/main" id="{2B57F03A-27CA-4D39-B2D5-CE42DF178D48}"/>
              </a:ext>
            </a:extLst>
          </p:cNvPr>
          <p:cNvCxnSpPr/>
          <p:nvPr/>
        </p:nvCxnSpPr>
        <p:spPr>
          <a:xfrm>
            <a:off x="7324606" y="1926362"/>
            <a:ext cx="1803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下箭头 14">
            <a:extLst>
              <a:ext uri="{FF2B5EF4-FFF2-40B4-BE49-F238E27FC236}">
                <a16:creationId xmlns:a16="http://schemas.microsoft.com/office/drawing/2014/main" id="{6C54D731-A5B9-4497-A025-266A98651CF5}"/>
              </a:ext>
            </a:extLst>
          </p:cNvPr>
          <p:cNvSpPr/>
          <p:nvPr/>
        </p:nvSpPr>
        <p:spPr>
          <a:xfrm>
            <a:off x="7430929" y="2638085"/>
            <a:ext cx="808149" cy="638078"/>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9">
            <a:extLst>
              <a:ext uri="{FF2B5EF4-FFF2-40B4-BE49-F238E27FC236}">
                <a16:creationId xmlns:a16="http://schemas.microsoft.com/office/drawing/2014/main" id="{0673B576-2D77-4105-B12E-530CC8A48DD4}"/>
              </a:ext>
            </a:extLst>
          </p:cNvPr>
          <p:cNvSpPr txBox="1"/>
          <p:nvPr/>
        </p:nvSpPr>
        <p:spPr>
          <a:xfrm>
            <a:off x="4329098" y="40113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Augmentation</a:t>
            </a:r>
            <a:endParaRPr lang="zh-CN" altLang="en-US" dirty="0"/>
          </a:p>
        </p:txBody>
      </p:sp>
      <p:sp>
        <p:nvSpPr>
          <p:cNvPr id="18" name="文本框 21">
            <a:extLst>
              <a:ext uri="{FF2B5EF4-FFF2-40B4-BE49-F238E27FC236}">
                <a16:creationId xmlns:a16="http://schemas.microsoft.com/office/drawing/2014/main" id="{C6F43CEF-DD62-4877-AF9A-24DAD3ECAAE1}"/>
              </a:ext>
            </a:extLst>
          </p:cNvPr>
          <p:cNvSpPr txBox="1"/>
          <p:nvPr/>
        </p:nvSpPr>
        <p:spPr>
          <a:xfrm>
            <a:off x="4317955" y="57081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Data processed</a:t>
            </a:r>
            <a:endParaRPr lang="zh-CN" altLang="en-US" dirty="0"/>
          </a:p>
        </p:txBody>
      </p:sp>
      <p:sp>
        <p:nvSpPr>
          <p:cNvPr id="20" name="下箭头 23">
            <a:extLst>
              <a:ext uri="{FF2B5EF4-FFF2-40B4-BE49-F238E27FC236}">
                <a16:creationId xmlns:a16="http://schemas.microsoft.com/office/drawing/2014/main" id="{3DDDABF1-64C2-4845-9763-AE30194EEEEE}"/>
              </a:ext>
            </a:extLst>
          </p:cNvPr>
          <p:cNvSpPr/>
          <p:nvPr/>
        </p:nvSpPr>
        <p:spPr>
          <a:xfrm>
            <a:off x="7452826" y="4083892"/>
            <a:ext cx="808149" cy="636026"/>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a:extLst>
              <a:ext uri="{FF2B5EF4-FFF2-40B4-BE49-F238E27FC236}">
                <a16:creationId xmlns:a16="http://schemas.microsoft.com/office/drawing/2014/main" id="{4C621E20-F2B6-4C1D-A4DC-3FD572C4CE70}"/>
              </a:ext>
            </a:extLst>
          </p:cNvPr>
          <p:cNvPicPr>
            <a:picLocks noChangeAspect="1"/>
          </p:cNvPicPr>
          <p:nvPr/>
        </p:nvPicPr>
        <p:blipFill rotWithShape="1">
          <a:blip r:embed="rId3"/>
          <a:srcRect l="8935" t="47581" r="1253"/>
          <a:stretch/>
        </p:blipFill>
        <p:spPr>
          <a:xfrm>
            <a:off x="5199172" y="4807903"/>
            <a:ext cx="5271662" cy="801906"/>
          </a:xfrm>
          <a:prstGeom prst="rect">
            <a:avLst/>
          </a:prstGeom>
        </p:spPr>
      </p:pic>
      <p:pic>
        <p:nvPicPr>
          <p:cNvPr id="3" name="Picture 2">
            <a:extLst>
              <a:ext uri="{FF2B5EF4-FFF2-40B4-BE49-F238E27FC236}">
                <a16:creationId xmlns:a16="http://schemas.microsoft.com/office/drawing/2014/main" id="{F85A8143-A03D-4394-979C-34B7F4F54B8A}"/>
              </a:ext>
            </a:extLst>
          </p:cNvPr>
          <p:cNvPicPr>
            <a:picLocks noChangeAspect="1"/>
          </p:cNvPicPr>
          <p:nvPr/>
        </p:nvPicPr>
        <p:blipFill rotWithShape="1">
          <a:blip r:embed="rId4"/>
          <a:srcRect l="9212" t="48759" r="1612"/>
          <a:stretch/>
        </p:blipFill>
        <p:spPr>
          <a:xfrm>
            <a:off x="5221645" y="1784406"/>
            <a:ext cx="5226720" cy="791648"/>
          </a:xfrm>
          <a:prstGeom prst="rect">
            <a:avLst/>
          </a:prstGeom>
        </p:spPr>
      </p:pic>
      <p:pic>
        <p:nvPicPr>
          <p:cNvPr id="6" name="Picture 5">
            <a:extLst>
              <a:ext uri="{FF2B5EF4-FFF2-40B4-BE49-F238E27FC236}">
                <a16:creationId xmlns:a16="http://schemas.microsoft.com/office/drawing/2014/main" id="{20E2DDC6-009C-46DE-9AFB-A7715E37C35A}"/>
              </a:ext>
            </a:extLst>
          </p:cNvPr>
          <p:cNvPicPr>
            <a:picLocks noChangeAspect="1"/>
          </p:cNvPicPr>
          <p:nvPr/>
        </p:nvPicPr>
        <p:blipFill rotWithShape="1">
          <a:blip r:embed="rId5"/>
          <a:srcRect l="8585" r="6024"/>
          <a:stretch/>
        </p:blipFill>
        <p:spPr>
          <a:xfrm>
            <a:off x="6586154" y="3338194"/>
            <a:ext cx="2541494" cy="673188"/>
          </a:xfrm>
          <a:prstGeom prst="rect">
            <a:avLst/>
          </a:prstGeom>
        </p:spPr>
      </p:pic>
      <p:sp>
        <p:nvSpPr>
          <p:cNvPr id="22" name="文本框 19">
            <a:extLst>
              <a:ext uri="{FF2B5EF4-FFF2-40B4-BE49-F238E27FC236}">
                <a16:creationId xmlns:a16="http://schemas.microsoft.com/office/drawing/2014/main" id="{3D7A3506-3D23-4A7B-9596-AB6D11560E55}"/>
              </a:ext>
            </a:extLst>
          </p:cNvPr>
          <p:cNvSpPr txBox="1"/>
          <p:nvPr/>
        </p:nvSpPr>
        <p:spPr>
          <a:xfrm>
            <a:off x="4317955" y="2689274"/>
            <a:ext cx="297628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Segmentation</a:t>
            </a:r>
            <a:endParaRPr lang="zh-CN" altLang="en-US" dirty="0"/>
          </a:p>
        </p:txBody>
      </p:sp>
      <p:sp>
        <p:nvSpPr>
          <p:cNvPr id="27" name="任意多边形 8">
            <a:extLst>
              <a:ext uri="{FF2B5EF4-FFF2-40B4-BE49-F238E27FC236}">
                <a16:creationId xmlns:a16="http://schemas.microsoft.com/office/drawing/2014/main" id="{3AECFBDC-1FB2-48A1-878A-AF37DD0B7FB5}"/>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418263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671047" y="3188015"/>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A6EDBE14-971F-46BD-98FC-E2020967F771}"/>
              </a:ext>
            </a:extLst>
          </p:cNvPr>
          <p:cNvSpPr/>
          <p:nvPr/>
        </p:nvSpPr>
        <p:spPr>
          <a:xfrm>
            <a:off x="4329099" y="137608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2">
            <a:extLst>
              <a:ext uri="{FF2B5EF4-FFF2-40B4-BE49-F238E27FC236}">
                <a16:creationId xmlns:a16="http://schemas.microsoft.com/office/drawing/2014/main" id="{382780CB-C21B-4B4E-B84D-148AE294CB12}"/>
              </a:ext>
            </a:extLst>
          </p:cNvPr>
          <p:cNvGraphicFramePr>
            <a:graphicFrameLocks noGrp="1"/>
          </p:cNvGraphicFramePr>
          <p:nvPr>
            <p:extLst>
              <p:ext uri="{D42A27DB-BD31-4B8C-83A1-F6EECF244321}">
                <p14:modId xmlns:p14="http://schemas.microsoft.com/office/powerpoint/2010/main" val="2096898981"/>
              </p:ext>
            </p:extLst>
          </p:nvPr>
        </p:nvGraphicFramePr>
        <p:xfrm>
          <a:off x="7316920" y="1514940"/>
          <a:ext cx="3885128" cy="1129596"/>
        </p:xfrm>
        <a:graphic>
          <a:graphicData uri="http://schemas.openxmlformats.org/drawingml/2006/table">
            <a:tbl>
              <a:tblPr firstRow="1" bandRow="1">
                <a:tableStyleId>{5C22544A-7EE6-4342-B048-85BDC9FD1C3A}</a:tableStyleId>
              </a:tblPr>
              <a:tblGrid>
                <a:gridCol w="1053535">
                  <a:extLst>
                    <a:ext uri="{9D8B030D-6E8A-4147-A177-3AD203B41FA5}">
                      <a16:colId xmlns:a16="http://schemas.microsoft.com/office/drawing/2014/main" val="2412956160"/>
                    </a:ext>
                  </a:extLst>
                </a:gridCol>
                <a:gridCol w="1018562">
                  <a:extLst>
                    <a:ext uri="{9D8B030D-6E8A-4147-A177-3AD203B41FA5}">
                      <a16:colId xmlns:a16="http://schemas.microsoft.com/office/drawing/2014/main" val="770871578"/>
                    </a:ext>
                  </a:extLst>
                </a:gridCol>
                <a:gridCol w="1001076">
                  <a:extLst>
                    <a:ext uri="{9D8B030D-6E8A-4147-A177-3AD203B41FA5}">
                      <a16:colId xmlns:a16="http://schemas.microsoft.com/office/drawing/2014/main" val="3414611365"/>
                    </a:ext>
                  </a:extLst>
                </a:gridCol>
                <a:gridCol w="811955">
                  <a:extLst>
                    <a:ext uri="{9D8B030D-6E8A-4147-A177-3AD203B41FA5}">
                      <a16:colId xmlns:a16="http://schemas.microsoft.com/office/drawing/2014/main" val="2669128956"/>
                    </a:ext>
                  </a:extLst>
                </a:gridCol>
              </a:tblGrid>
              <a:tr h="387916">
                <a:tc>
                  <a:txBody>
                    <a:bodyPr/>
                    <a:lstStyle/>
                    <a:p>
                      <a:pPr algn="ctr"/>
                      <a:r>
                        <a:rPr lang="en-US" altLang="zh-CN" sz="1600" dirty="0"/>
                        <a:t>Model</a:t>
                      </a:r>
                      <a:endParaRPr lang="zh-CN" altLang="en-US" sz="1600" dirty="0"/>
                    </a:p>
                  </a:txBody>
                  <a:tcPr/>
                </a:tc>
                <a:tc>
                  <a:txBody>
                    <a:bodyPr/>
                    <a:lstStyle/>
                    <a:p>
                      <a:pPr algn="ctr"/>
                      <a:r>
                        <a:rPr lang="en-US" altLang="zh-CN" sz="1600" dirty="0"/>
                        <a:t>T-1</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T-5</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Depth</a:t>
                      </a:r>
                      <a:endParaRPr lang="zh-CN" altLang="en-US" sz="1600" dirty="0"/>
                    </a:p>
                  </a:txBody>
                  <a:tcPr/>
                </a:tc>
                <a:extLst>
                  <a:ext uri="{0D108BD9-81ED-4DB2-BD59-A6C34878D82A}">
                    <a16:rowId xmlns:a16="http://schemas.microsoft.com/office/drawing/2014/main" val="2684785185"/>
                  </a:ext>
                </a:extLst>
              </a:tr>
              <a:tr h="370840">
                <a:tc>
                  <a:txBody>
                    <a:bodyPr/>
                    <a:lstStyle/>
                    <a:p>
                      <a:pPr algn="ctr"/>
                      <a:r>
                        <a:rPr lang="en-US" altLang="zh-CN" dirty="0"/>
                        <a:t>VGG16</a:t>
                      </a:r>
                      <a:endParaRPr lang="zh-CN" altLang="en-US" dirty="0"/>
                    </a:p>
                  </a:txBody>
                  <a:tcPr/>
                </a:tc>
                <a:tc>
                  <a:txBody>
                    <a:bodyPr/>
                    <a:lstStyle/>
                    <a:p>
                      <a:pPr algn="ctr"/>
                      <a:r>
                        <a:rPr lang="en-US" altLang="zh-CN" dirty="0"/>
                        <a:t>0.715</a:t>
                      </a:r>
                      <a:endParaRPr lang="zh-CN" altLang="en-US" dirty="0"/>
                    </a:p>
                  </a:txBody>
                  <a:tcPr/>
                </a:tc>
                <a:tc>
                  <a:txBody>
                    <a:bodyPr/>
                    <a:lstStyle/>
                    <a:p>
                      <a:pPr algn="ctr"/>
                      <a:r>
                        <a:rPr lang="en-US" altLang="zh-CN" dirty="0"/>
                        <a:t>0.901</a:t>
                      </a:r>
                      <a:endParaRPr lang="zh-CN" altLang="en-US" dirty="0"/>
                    </a:p>
                  </a:txBody>
                  <a:tcPr/>
                </a:tc>
                <a:tc>
                  <a:txBody>
                    <a:bodyPr/>
                    <a:lstStyle/>
                    <a:p>
                      <a:pPr algn="ctr"/>
                      <a:r>
                        <a:rPr lang="en-US" altLang="zh-CN" dirty="0"/>
                        <a:t>23</a:t>
                      </a:r>
                      <a:endParaRPr lang="zh-CN" altLang="en-US" dirty="0"/>
                    </a:p>
                  </a:txBody>
                  <a:tcPr/>
                </a:tc>
                <a:extLst>
                  <a:ext uri="{0D108BD9-81ED-4DB2-BD59-A6C34878D82A}">
                    <a16:rowId xmlns:a16="http://schemas.microsoft.com/office/drawing/2014/main" val="3793119812"/>
                  </a:ext>
                </a:extLst>
              </a:tr>
              <a:tr h="370840">
                <a:tc>
                  <a:txBody>
                    <a:bodyPr/>
                    <a:lstStyle/>
                    <a:p>
                      <a:pPr algn="ctr"/>
                      <a:r>
                        <a:rPr lang="en-US" altLang="zh-CN" dirty="0"/>
                        <a:t>VGG19</a:t>
                      </a:r>
                      <a:endParaRPr lang="zh-CN" altLang="en-US" dirty="0"/>
                    </a:p>
                  </a:txBody>
                  <a:tcPr/>
                </a:tc>
                <a:tc>
                  <a:txBody>
                    <a:bodyPr/>
                    <a:lstStyle/>
                    <a:p>
                      <a:pPr algn="ctr"/>
                      <a:r>
                        <a:rPr lang="en-US" altLang="zh-CN" dirty="0"/>
                        <a:t>0.727</a:t>
                      </a:r>
                      <a:endParaRPr lang="zh-CN" altLang="en-US" dirty="0"/>
                    </a:p>
                  </a:txBody>
                  <a:tcPr/>
                </a:tc>
                <a:tc>
                  <a:txBody>
                    <a:bodyPr/>
                    <a:lstStyle/>
                    <a:p>
                      <a:pPr algn="ctr"/>
                      <a:r>
                        <a:rPr lang="en-US" altLang="zh-CN" dirty="0"/>
                        <a:t>0.910</a:t>
                      </a:r>
                      <a:endParaRPr lang="zh-CN" altLang="en-US" dirty="0"/>
                    </a:p>
                  </a:txBody>
                  <a:tcPr/>
                </a:tc>
                <a:tc>
                  <a:txBody>
                    <a:bodyPr/>
                    <a:lstStyle/>
                    <a:p>
                      <a:pPr algn="ctr"/>
                      <a:r>
                        <a:rPr lang="en-US" altLang="zh-CN" dirty="0"/>
                        <a:t>26</a:t>
                      </a:r>
                      <a:endParaRPr lang="zh-CN" altLang="en-US" dirty="0"/>
                    </a:p>
                  </a:txBody>
                  <a:tcPr/>
                </a:tc>
                <a:extLst>
                  <a:ext uri="{0D108BD9-81ED-4DB2-BD59-A6C34878D82A}">
                    <a16:rowId xmlns:a16="http://schemas.microsoft.com/office/drawing/2014/main" val="3633788362"/>
                  </a:ext>
                </a:extLst>
              </a:tr>
            </a:tbl>
          </a:graphicData>
        </a:graphic>
      </p:graphicFrame>
      <p:sp>
        <p:nvSpPr>
          <p:cNvPr id="15" name="文本框 5">
            <a:extLst>
              <a:ext uri="{FF2B5EF4-FFF2-40B4-BE49-F238E27FC236}">
                <a16:creationId xmlns:a16="http://schemas.microsoft.com/office/drawing/2014/main" id="{820A2CE0-B989-4D7C-AEC2-8D0A0D3558DA}"/>
              </a:ext>
            </a:extLst>
          </p:cNvPr>
          <p:cNvSpPr txBox="1"/>
          <p:nvPr/>
        </p:nvSpPr>
        <p:spPr>
          <a:xfrm>
            <a:off x="7263029" y="2945081"/>
            <a:ext cx="3987677" cy="1200329"/>
          </a:xfrm>
          <a:prstGeom prst="rect">
            <a:avLst/>
          </a:prstGeom>
          <a:noFill/>
        </p:spPr>
        <p:txBody>
          <a:bodyPr wrap="square" rtlCol="0">
            <a:spAutoFit/>
          </a:bodyPr>
          <a:lstStyle/>
          <a:p>
            <a:r>
              <a:rPr lang="en-US" altLang="zh-CN" sz="2400" dirty="0"/>
              <a:t>Compared with VGG16: </a:t>
            </a:r>
          </a:p>
          <a:p>
            <a:pPr marL="285750" indent="-285750">
              <a:buFont typeface="Arial" panose="020B0604020202020204" pitchFamily="34" charset="0"/>
              <a:buChar char="•"/>
            </a:pPr>
            <a:r>
              <a:rPr lang="en-US" altLang="zh-CN" sz="2400" dirty="0"/>
              <a:t>Higher accuracy</a:t>
            </a:r>
          </a:p>
          <a:p>
            <a:pPr marL="285750" indent="-285750">
              <a:buFont typeface="Arial" panose="020B0604020202020204" pitchFamily="34" charset="0"/>
              <a:buChar char="•"/>
            </a:pPr>
            <a:r>
              <a:rPr lang="en-US" altLang="zh-CN" sz="2400" dirty="0"/>
              <a:t>More depth and parameters</a:t>
            </a:r>
            <a:endParaRPr lang="zh-CN" altLang="en-US" sz="2400" dirty="0"/>
          </a:p>
        </p:txBody>
      </p:sp>
      <p:pic>
        <p:nvPicPr>
          <p:cNvPr id="16" name="Picture 15">
            <a:extLst>
              <a:ext uri="{FF2B5EF4-FFF2-40B4-BE49-F238E27FC236}">
                <a16:creationId xmlns:a16="http://schemas.microsoft.com/office/drawing/2014/main" id="{5627B826-DA75-4851-AD6C-7CF97E72F00D}"/>
              </a:ext>
            </a:extLst>
          </p:cNvPr>
          <p:cNvPicPr>
            <a:picLocks noChangeAspect="1"/>
          </p:cNvPicPr>
          <p:nvPr/>
        </p:nvPicPr>
        <p:blipFill rotWithShape="1">
          <a:blip r:embed="rId3"/>
          <a:srcRect l="14981"/>
          <a:stretch/>
        </p:blipFill>
        <p:spPr>
          <a:xfrm>
            <a:off x="4468906" y="1514940"/>
            <a:ext cx="2691883" cy="4867931"/>
          </a:xfrm>
          <a:prstGeom prst="rect">
            <a:avLst/>
          </a:prstGeom>
        </p:spPr>
      </p:pic>
      <p:sp>
        <p:nvSpPr>
          <p:cNvPr id="17" name="下箭头 3">
            <a:extLst>
              <a:ext uri="{FF2B5EF4-FFF2-40B4-BE49-F238E27FC236}">
                <a16:creationId xmlns:a16="http://schemas.microsoft.com/office/drawing/2014/main" id="{7C6F2978-23E4-4596-B35D-EB85CE165B2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22B9BF93-0D2E-42ED-B931-4B87BB10834D}"/>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915752AB-E846-41B4-A8F8-C0392B4C97B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DC1DF238-A179-4EDF-9C92-FA2912A07F45}"/>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4ED05064-8EF6-407F-B217-8B66E9C4F1E1}"/>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75F1E9EA-9090-430D-B876-36ABE4092271}"/>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DC2E65B5-2F7F-46B1-A19B-D37801D2560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22845E2B-5AE6-4352-A90D-8D1BB173F21C}"/>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28040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495085" y="4644579"/>
            <a:ext cx="776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9F033745-40E8-4B13-9829-B74A031E8308}"/>
              </a:ext>
            </a:extLst>
          </p:cNvPr>
          <p:cNvSpPr/>
          <p:nvPr/>
        </p:nvSpPr>
        <p:spPr>
          <a:xfrm>
            <a:off x="4329099" y="1376085"/>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
            <a:extLst>
              <a:ext uri="{FF2B5EF4-FFF2-40B4-BE49-F238E27FC236}">
                <a16:creationId xmlns:a16="http://schemas.microsoft.com/office/drawing/2014/main" id="{1E87E9FB-3D65-43FB-9827-5F68C234E1A9}"/>
              </a:ext>
            </a:extLst>
          </p:cNvPr>
          <p:cNvSpPr txBox="1"/>
          <p:nvPr/>
        </p:nvSpPr>
        <p:spPr>
          <a:xfrm>
            <a:off x="4411640" y="1425640"/>
            <a:ext cx="6847791"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Flatten layer:</a:t>
            </a:r>
          </a:p>
          <a:p>
            <a:r>
              <a:rPr lang="en-US" altLang="zh-CN" dirty="0"/>
              <a:t>  Transfer the high dimension data calculated from convolution layer in to one dimension to fit the format in full connected layer.</a:t>
            </a:r>
          </a:p>
          <a:p>
            <a:endParaRPr lang="en-US" altLang="zh-CN" dirty="0"/>
          </a:p>
          <a:p>
            <a:endParaRPr lang="en-US" altLang="zh-CN" dirty="0"/>
          </a:p>
          <a:p>
            <a:pPr marL="285750" indent="-285750">
              <a:buFont typeface="Arial" panose="020B0604020202020204" pitchFamily="34" charset="0"/>
              <a:buChar char="•"/>
            </a:pPr>
            <a:r>
              <a:rPr lang="en-US" altLang="zh-CN" dirty="0"/>
              <a:t>Dense layer:</a:t>
            </a:r>
          </a:p>
          <a:p>
            <a:r>
              <a:rPr lang="en-US" altLang="zh-CN" dirty="0"/>
              <a:t>  Set 64 hidden units to simulate various features of the target, using activation function ‘</a:t>
            </a:r>
            <a:r>
              <a:rPr lang="en-US" altLang="zh-CN" dirty="0" err="1"/>
              <a:t>relu</a:t>
            </a:r>
            <a:r>
              <a:rPr lang="en-US" altLang="zh-CN" dirty="0"/>
              <a:t>’ and ‘sigmoid’.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Dropout layer:</a:t>
            </a:r>
          </a:p>
          <a:p>
            <a:r>
              <a:rPr lang="en-US" altLang="zh-CN" dirty="0"/>
              <a:t>  In this case we drop 90% percent of coefficients to avoid overfitting.</a:t>
            </a:r>
            <a:endParaRPr lang="zh-CN" altLang="en-US" dirty="0"/>
          </a:p>
        </p:txBody>
      </p:sp>
      <p:pic>
        <p:nvPicPr>
          <p:cNvPr id="16" name="Picture 15">
            <a:extLst>
              <a:ext uri="{FF2B5EF4-FFF2-40B4-BE49-F238E27FC236}">
                <a16:creationId xmlns:a16="http://schemas.microsoft.com/office/drawing/2014/main" id="{B35B3D6B-57B2-426A-865F-17CFAF5DDC82}"/>
              </a:ext>
            </a:extLst>
          </p:cNvPr>
          <p:cNvPicPr>
            <a:picLocks noChangeAspect="1"/>
          </p:cNvPicPr>
          <p:nvPr/>
        </p:nvPicPr>
        <p:blipFill rotWithShape="1">
          <a:blip r:embed="rId3"/>
          <a:srcRect l="3953" t="4604" r="34671" b="5245"/>
          <a:stretch/>
        </p:blipFill>
        <p:spPr>
          <a:xfrm>
            <a:off x="4450976" y="5168152"/>
            <a:ext cx="6741459" cy="1205753"/>
          </a:xfrm>
          <a:prstGeom prst="rect">
            <a:avLst/>
          </a:prstGeom>
        </p:spPr>
      </p:pic>
      <p:sp>
        <p:nvSpPr>
          <p:cNvPr id="17" name="下箭头 3">
            <a:extLst>
              <a:ext uri="{FF2B5EF4-FFF2-40B4-BE49-F238E27FC236}">
                <a16:creationId xmlns:a16="http://schemas.microsoft.com/office/drawing/2014/main" id="{5163EFDF-AB4C-459A-A19E-220975D0D1A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F0177D2C-81C3-4A2B-BE51-A10109A93C1E}"/>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80A2992A-523E-4D4C-AD7A-08430C7D3F9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8E6A9E0A-1850-48EA-BE94-210EEA77114C}"/>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DED61D30-935F-46E8-B1F8-AB4D030B6BFE}"/>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C962DEBF-073E-48BF-B8CE-E3BDDF344D7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CC227E01-0573-4244-97B2-8B4004348853}"/>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8FB4CAAE-6C0D-43DB-84D9-2533E3E77831}"/>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289040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a:cxnSpLocks/>
          </p:cNvCxnSpPr>
          <p:nvPr/>
        </p:nvCxnSpPr>
        <p:spPr>
          <a:xfrm>
            <a:off x="3715871" y="6117710"/>
            <a:ext cx="560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F9AD2CB4-0C75-4CC7-B709-EEAD9990EB57}"/>
              </a:ext>
            </a:extLst>
          </p:cNvPr>
          <p:cNvSpPr/>
          <p:nvPr/>
        </p:nvSpPr>
        <p:spPr>
          <a:xfrm>
            <a:off x="4329099" y="1376086"/>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a:extLst>
              <a:ext uri="{FF2B5EF4-FFF2-40B4-BE49-F238E27FC236}">
                <a16:creationId xmlns:a16="http://schemas.microsoft.com/office/drawing/2014/main" id="{4DEE0D27-C6D6-4259-A2C6-F6719FE4906F}"/>
              </a:ext>
            </a:extLst>
          </p:cNvPr>
          <p:cNvPicPr>
            <a:picLocks noChangeAspect="1"/>
          </p:cNvPicPr>
          <p:nvPr/>
        </p:nvPicPr>
        <p:blipFill rotWithShape="1">
          <a:blip r:embed="rId3"/>
          <a:srcRect l="5184" t="22815" r="2095" b="14841"/>
          <a:stretch/>
        </p:blipFill>
        <p:spPr>
          <a:xfrm>
            <a:off x="4544810" y="5370557"/>
            <a:ext cx="6580390" cy="939101"/>
          </a:xfrm>
          <a:prstGeom prst="rect">
            <a:avLst/>
          </a:prstGeom>
        </p:spPr>
      </p:pic>
      <p:sp>
        <p:nvSpPr>
          <p:cNvPr id="14" name="文本框 2">
            <a:extLst>
              <a:ext uri="{FF2B5EF4-FFF2-40B4-BE49-F238E27FC236}">
                <a16:creationId xmlns:a16="http://schemas.microsoft.com/office/drawing/2014/main" id="{1E6C5033-33DC-4B70-9307-D52842777A85}"/>
              </a:ext>
            </a:extLst>
          </p:cNvPr>
          <p:cNvSpPr txBox="1"/>
          <p:nvPr/>
        </p:nvSpPr>
        <p:spPr>
          <a:xfrm>
            <a:off x="4474713" y="1518930"/>
            <a:ext cx="674461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Totally, after data augmentation, We get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50031 images for training</a:t>
            </a:r>
          </a:p>
          <a:p>
            <a:pPr marL="285750" indent="-285750">
              <a:buFont typeface="Arial" panose="020B0604020202020204" pitchFamily="34" charset="0"/>
              <a:buChar char="•"/>
            </a:pPr>
            <a:r>
              <a:rPr lang="en-US" altLang="zh-CN" dirty="0"/>
              <a:t>12516 images for testing.</a:t>
            </a:r>
          </a:p>
          <a:p>
            <a:pPr marL="285750" indent="-285750">
              <a:buFont typeface="Arial" panose="020B0604020202020204" pitchFamily="34" charset="0"/>
              <a:buChar char="•"/>
            </a:pPr>
            <a:r>
              <a:rPr lang="en-US" altLang="zh-CN" dirty="0"/>
              <a:t>Both in two classes</a:t>
            </a:r>
          </a:p>
          <a:p>
            <a:endParaRPr lang="en-US" altLang="zh-CN" dirty="0"/>
          </a:p>
          <a:p>
            <a:endParaRPr lang="en-US" altLang="zh-CN" dirty="0"/>
          </a:p>
          <a:p>
            <a:pPr marL="285750" indent="-285750">
              <a:buFont typeface="Arial" panose="020B0604020202020204" pitchFamily="34" charset="0"/>
              <a:buChar char="•"/>
            </a:pPr>
            <a:r>
              <a:rPr lang="en-US" altLang="zh-CN" dirty="0"/>
              <a:t>For parameter selection, we can build a </a:t>
            </a:r>
            <a:r>
              <a:rPr lang="en-US" altLang="zh-CN" dirty="0" err="1"/>
              <a:t>GridSearch</a:t>
            </a:r>
            <a:r>
              <a:rPr lang="en-US" altLang="zh-CN" dirty="0"/>
              <a:t> function to get the best fitting parameter in this problem.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 set three learning rates, three decays and three number of epochs for this grid searching.</a:t>
            </a:r>
          </a:p>
        </p:txBody>
      </p:sp>
      <p:sp>
        <p:nvSpPr>
          <p:cNvPr id="15" name="下箭头 3">
            <a:extLst>
              <a:ext uri="{FF2B5EF4-FFF2-40B4-BE49-F238E27FC236}">
                <a16:creationId xmlns:a16="http://schemas.microsoft.com/office/drawing/2014/main" id="{A2E18F39-B16B-419C-8C1B-47070F2186C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6">
            <a:extLst>
              <a:ext uri="{FF2B5EF4-FFF2-40B4-BE49-F238E27FC236}">
                <a16:creationId xmlns:a16="http://schemas.microsoft.com/office/drawing/2014/main" id="{2F0C706A-8A66-48E3-AF51-6CE4A2E9E170}"/>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17" name="下箭头 7">
            <a:extLst>
              <a:ext uri="{FF2B5EF4-FFF2-40B4-BE49-F238E27FC236}">
                <a16:creationId xmlns:a16="http://schemas.microsoft.com/office/drawing/2014/main" id="{6B99D966-ED09-4622-89A7-F1310FBD8106}"/>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9">
            <a:extLst>
              <a:ext uri="{FF2B5EF4-FFF2-40B4-BE49-F238E27FC236}">
                <a16:creationId xmlns:a16="http://schemas.microsoft.com/office/drawing/2014/main" id="{843CDFA7-5814-4BF9-AD66-E94746EC0F37}"/>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a:extLst>
              <a:ext uri="{FF2B5EF4-FFF2-40B4-BE49-F238E27FC236}">
                <a16:creationId xmlns:a16="http://schemas.microsoft.com/office/drawing/2014/main" id="{2553FB4E-9CB4-4FCD-8248-19B4F2C07299}"/>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0" name="菱形 10">
            <a:extLst>
              <a:ext uri="{FF2B5EF4-FFF2-40B4-BE49-F238E27FC236}">
                <a16:creationId xmlns:a16="http://schemas.microsoft.com/office/drawing/2014/main" id="{F646640D-271B-48ED-B3C7-AEA1EC4B9DC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1" name="菱形 12">
            <a:extLst>
              <a:ext uri="{FF2B5EF4-FFF2-40B4-BE49-F238E27FC236}">
                <a16:creationId xmlns:a16="http://schemas.microsoft.com/office/drawing/2014/main" id="{CF075F4F-A7C2-4DDD-83DF-CE98DFF097D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2" name="任意多边形 8">
            <a:extLst>
              <a:ext uri="{FF2B5EF4-FFF2-40B4-BE49-F238E27FC236}">
                <a16:creationId xmlns:a16="http://schemas.microsoft.com/office/drawing/2014/main" id="{9737CF88-372D-4712-94C3-7488ED38E33F}"/>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6757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30849355"/>
              </p:ext>
            </p:extLst>
          </p:nvPr>
        </p:nvGraphicFramePr>
        <p:xfrm>
          <a:off x="398432" y="1810999"/>
          <a:ext cx="3539587" cy="303783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90336">
                <a:tc rowSpan="2" gridSpan="2">
                  <a:txBody>
                    <a:bodyPr/>
                    <a:lstStyle/>
                    <a:p>
                      <a:pPr algn="ctr"/>
                      <a:r>
                        <a:rPr lang="en-US" altLang="zh-CN" dirty="0"/>
                        <a:t>Epoch=5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5664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596466">
                <a:tc rowSpan="3">
                  <a:txBody>
                    <a:bodyPr/>
                    <a:lstStyle/>
                    <a:p>
                      <a:pPr algn="ctr"/>
                      <a:r>
                        <a:rPr lang="en-US" altLang="zh-CN" b="1" dirty="0">
                          <a:solidFill>
                            <a:schemeClr val="bg1"/>
                          </a:solidFill>
                        </a:rPr>
                        <a:t>     </a:t>
                      </a: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77.71%</a:t>
                      </a:r>
                      <a:endParaRPr lang="zh-CN" altLang="en-US" sz="1400" dirty="0"/>
                    </a:p>
                  </a:txBody>
                  <a:tcPr/>
                </a:tc>
                <a:tc>
                  <a:txBody>
                    <a:bodyPr/>
                    <a:lstStyle/>
                    <a:p>
                      <a:pPr algn="ctr"/>
                      <a:r>
                        <a:rPr lang="en-US" altLang="zh-CN" sz="1400" dirty="0"/>
                        <a:t>77.91%</a:t>
                      </a:r>
                      <a:endParaRPr lang="zh-CN" altLang="en-US" sz="1400" dirty="0"/>
                    </a:p>
                  </a:txBody>
                  <a:tcPr/>
                </a:tc>
                <a:tc>
                  <a:txBody>
                    <a:bodyPr/>
                    <a:lstStyle/>
                    <a:p>
                      <a:pPr algn="ctr"/>
                      <a:r>
                        <a:rPr lang="en-US" altLang="zh-CN" sz="1400" dirty="0"/>
                        <a:t>77.73%</a:t>
                      </a:r>
                      <a:endParaRPr lang="zh-CN" altLang="en-US" sz="1400" dirty="0"/>
                    </a:p>
                  </a:txBody>
                  <a:tcPr/>
                </a:tc>
                <a:extLst>
                  <a:ext uri="{0D108BD9-81ED-4DB2-BD59-A6C34878D82A}">
                    <a16:rowId xmlns:a16="http://schemas.microsoft.com/office/drawing/2014/main" val="2471220286"/>
                  </a:ext>
                </a:extLst>
              </a:tr>
              <a:tr h="839184">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77.78%</a:t>
                      </a:r>
                      <a:endParaRPr lang="zh-CN" altLang="en-US" sz="1400" dirty="0"/>
                    </a:p>
                  </a:txBody>
                  <a:tcPr/>
                </a:tc>
                <a:tc>
                  <a:txBody>
                    <a:bodyPr/>
                    <a:lstStyle/>
                    <a:p>
                      <a:pPr algn="ctr"/>
                      <a:r>
                        <a:rPr lang="en-US" altLang="zh-CN" sz="1400" dirty="0"/>
                        <a:t>79.03%</a:t>
                      </a:r>
                      <a:endParaRPr lang="zh-CN" altLang="en-US" sz="1400" dirty="0"/>
                    </a:p>
                  </a:txBody>
                  <a:tcPr/>
                </a:tc>
                <a:tc>
                  <a:txBody>
                    <a:bodyPr/>
                    <a:lstStyle/>
                    <a:p>
                      <a:pPr algn="ctr"/>
                      <a:r>
                        <a:rPr lang="en-US" altLang="zh-CN" sz="1400" dirty="0"/>
                        <a:t>78.19%</a:t>
                      </a:r>
                      <a:endParaRPr lang="zh-CN" altLang="en-US" sz="1400" dirty="0"/>
                    </a:p>
                  </a:txBody>
                  <a:tcPr/>
                </a:tc>
                <a:extLst>
                  <a:ext uri="{0D108BD9-81ED-4DB2-BD59-A6C34878D82A}">
                    <a16:rowId xmlns:a16="http://schemas.microsoft.com/office/drawing/2014/main" val="4212814325"/>
                  </a:ext>
                </a:extLst>
              </a:tr>
              <a:tr h="846091">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75.63%</a:t>
                      </a:r>
                      <a:endParaRPr lang="zh-CN" altLang="en-US" sz="1400" dirty="0"/>
                    </a:p>
                  </a:txBody>
                  <a:tcPr/>
                </a:tc>
                <a:tc>
                  <a:txBody>
                    <a:bodyPr/>
                    <a:lstStyle/>
                    <a:p>
                      <a:pPr algn="ctr"/>
                      <a:r>
                        <a:rPr lang="en-US" altLang="zh-CN" sz="1400" dirty="0"/>
                        <a:t>77.78%</a:t>
                      </a:r>
                      <a:endParaRPr lang="zh-CN" altLang="en-US" sz="1400" dirty="0"/>
                    </a:p>
                  </a:txBody>
                  <a:tcPr/>
                </a:tc>
                <a:tc>
                  <a:txBody>
                    <a:bodyPr/>
                    <a:lstStyle/>
                    <a:p>
                      <a:pPr algn="ctr"/>
                      <a:r>
                        <a:rPr lang="en-US" altLang="zh-CN" sz="1400" dirty="0"/>
                        <a:t>78.68%</a:t>
                      </a:r>
                      <a:endParaRPr lang="zh-CN" altLang="en-US" sz="1400" dirty="0"/>
                    </a:p>
                  </a:txBody>
                  <a:tcPr/>
                </a:tc>
                <a:extLst>
                  <a:ext uri="{0D108BD9-81ED-4DB2-BD59-A6C34878D82A}">
                    <a16:rowId xmlns:a16="http://schemas.microsoft.com/office/drawing/2014/main" val="4094080427"/>
                  </a:ext>
                </a:extLst>
              </a:tr>
            </a:tbl>
          </a:graphicData>
        </a:graphic>
      </p:graphicFrame>
      <p:sp>
        <p:nvSpPr>
          <p:cNvPr id="6" name="矩形 5"/>
          <p:cNvSpPr/>
          <p:nvPr/>
        </p:nvSpPr>
        <p:spPr>
          <a:xfrm>
            <a:off x="398432" y="3133165"/>
            <a:ext cx="3539587" cy="860611"/>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88378" y="2191870"/>
            <a:ext cx="847165" cy="2647848"/>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606960604"/>
              </p:ext>
            </p:extLst>
          </p:nvPr>
        </p:nvGraphicFramePr>
        <p:xfrm>
          <a:off x="4326207" y="1806492"/>
          <a:ext cx="3539587" cy="3033745"/>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063">
                <a:tc rowSpan="2" gridSpan="2">
                  <a:txBody>
                    <a:bodyPr/>
                    <a:lstStyle/>
                    <a:p>
                      <a:pPr algn="ctr"/>
                      <a:r>
                        <a:rPr lang="en-US" altLang="zh-CN" dirty="0"/>
                        <a:t>Epoch=10</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073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3306">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77.37%</a:t>
                      </a:r>
                      <a:endParaRPr lang="zh-CN" altLang="en-US" sz="1400" dirty="0"/>
                    </a:p>
                  </a:txBody>
                  <a:tcPr/>
                </a:tc>
                <a:tc>
                  <a:txBody>
                    <a:bodyPr/>
                    <a:lstStyle/>
                    <a:p>
                      <a:pPr algn="ctr"/>
                      <a:r>
                        <a:rPr lang="en-US" altLang="zh-CN" sz="1400" dirty="0"/>
                        <a:t>77.17%</a:t>
                      </a:r>
                      <a:endParaRPr lang="zh-CN" altLang="en-US" sz="1400" dirty="0"/>
                    </a:p>
                  </a:txBody>
                  <a:tcPr/>
                </a:tc>
                <a:tc>
                  <a:txBody>
                    <a:bodyPr/>
                    <a:lstStyle/>
                    <a:p>
                      <a:pPr algn="ctr"/>
                      <a:r>
                        <a:rPr lang="en-US" altLang="zh-CN" sz="1400" dirty="0"/>
                        <a:t>77.43%</a:t>
                      </a:r>
                      <a:endParaRPr lang="zh-CN" altLang="en-US" sz="1400" dirty="0"/>
                    </a:p>
                  </a:txBody>
                  <a:tcPr/>
                </a:tc>
                <a:extLst>
                  <a:ext uri="{0D108BD9-81ED-4DB2-BD59-A6C34878D82A}">
                    <a16:rowId xmlns:a16="http://schemas.microsoft.com/office/drawing/2014/main" val="2471220286"/>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77.51%</a:t>
                      </a:r>
                      <a:endParaRPr lang="zh-CN" altLang="en-US" sz="1400" dirty="0"/>
                    </a:p>
                    <a:p>
                      <a:pPr algn="ctr"/>
                      <a:endParaRPr lang="zh-CN" altLang="en-US" sz="1400" dirty="0"/>
                    </a:p>
                  </a:txBody>
                  <a:tcPr/>
                </a:tc>
                <a:tc>
                  <a:txBody>
                    <a:bodyPr/>
                    <a:lstStyle/>
                    <a:p>
                      <a:pPr algn="ctr"/>
                      <a:r>
                        <a:rPr lang="en-US" altLang="zh-CN" sz="1400" dirty="0"/>
                        <a:t>76.08%</a:t>
                      </a:r>
                      <a:endParaRPr lang="zh-CN" altLang="en-US" sz="1400" dirty="0"/>
                    </a:p>
                  </a:txBody>
                  <a:tcPr/>
                </a:tc>
                <a:tc>
                  <a:txBody>
                    <a:bodyPr/>
                    <a:lstStyle/>
                    <a:p>
                      <a:pPr algn="ctr"/>
                      <a:r>
                        <a:rPr lang="en-US" altLang="zh-CN" sz="1400" dirty="0"/>
                        <a:t>76.73%</a:t>
                      </a:r>
                      <a:endParaRPr lang="zh-CN" altLang="en-US" sz="1400" dirty="0"/>
                    </a:p>
                  </a:txBody>
                  <a:tcPr/>
                </a:tc>
                <a:extLst>
                  <a:ext uri="{0D108BD9-81ED-4DB2-BD59-A6C34878D82A}">
                    <a16:rowId xmlns:a16="http://schemas.microsoft.com/office/drawing/2014/main" val="4212814325"/>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78.71%</a:t>
                      </a:r>
                      <a:endParaRPr lang="zh-CN" altLang="en-US" sz="1400" dirty="0"/>
                    </a:p>
                  </a:txBody>
                  <a:tcPr/>
                </a:tc>
                <a:tc>
                  <a:txBody>
                    <a:bodyPr/>
                    <a:lstStyle/>
                    <a:p>
                      <a:pPr algn="ctr"/>
                      <a:r>
                        <a:rPr lang="en-US" altLang="zh-CN" sz="1400" dirty="0"/>
                        <a:t>78.36%</a:t>
                      </a:r>
                      <a:endParaRPr lang="zh-CN" altLang="en-US" sz="1400" dirty="0"/>
                    </a:p>
                  </a:txBody>
                  <a:tcPr/>
                </a:tc>
                <a:tc>
                  <a:txBody>
                    <a:bodyPr/>
                    <a:lstStyle/>
                    <a:p>
                      <a:pPr algn="ctr"/>
                      <a:r>
                        <a:rPr lang="en-US" altLang="zh-CN" sz="1400" dirty="0"/>
                        <a:t>76.36%</a:t>
                      </a:r>
                      <a:endParaRPr lang="zh-CN" altLang="en-US" sz="1400" dirty="0"/>
                    </a:p>
                  </a:txBody>
                  <a:tcPr/>
                </a:tc>
                <a:extLst>
                  <a:ext uri="{0D108BD9-81ED-4DB2-BD59-A6C34878D82A}">
                    <a16:rowId xmlns:a16="http://schemas.microsoft.com/office/drawing/2014/main" val="4094080427"/>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78174331"/>
              </p:ext>
            </p:extLst>
          </p:nvPr>
        </p:nvGraphicFramePr>
        <p:xfrm>
          <a:off x="8253983" y="1784331"/>
          <a:ext cx="3539587" cy="305538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480">
                <a:tc rowSpan="2" gridSpan="2">
                  <a:txBody>
                    <a:bodyPr/>
                    <a:lstStyle/>
                    <a:p>
                      <a:pPr algn="ctr"/>
                      <a:r>
                        <a:rPr lang="en-US" altLang="zh-CN" dirty="0"/>
                        <a:t>Epoch=15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7480">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8421">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77.86%</a:t>
                      </a:r>
                      <a:endParaRPr lang="zh-CN" altLang="en-US" sz="1400" dirty="0"/>
                    </a:p>
                  </a:txBody>
                  <a:tcPr/>
                </a:tc>
                <a:tc>
                  <a:txBody>
                    <a:bodyPr/>
                    <a:lstStyle/>
                    <a:p>
                      <a:pPr algn="ctr"/>
                      <a:r>
                        <a:rPr lang="en-US" altLang="zh-CN" sz="1400" dirty="0"/>
                        <a:t>77.45%</a:t>
                      </a:r>
                      <a:endParaRPr lang="zh-CN" altLang="en-US" sz="1400" dirty="0"/>
                    </a:p>
                  </a:txBody>
                  <a:tcPr/>
                </a:tc>
                <a:tc>
                  <a:txBody>
                    <a:bodyPr/>
                    <a:lstStyle/>
                    <a:p>
                      <a:pPr algn="ctr"/>
                      <a:r>
                        <a:rPr lang="en-US" altLang="zh-CN" sz="1400" dirty="0"/>
                        <a:t>77.26%</a:t>
                      </a:r>
                      <a:endParaRPr lang="zh-CN" altLang="en-US" sz="1400" dirty="0"/>
                    </a:p>
                  </a:txBody>
                  <a:tcPr/>
                </a:tc>
                <a:extLst>
                  <a:ext uri="{0D108BD9-81ED-4DB2-BD59-A6C34878D82A}">
                    <a16:rowId xmlns:a16="http://schemas.microsoft.com/office/drawing/2014/main" val="2471220286"/>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78.08%</a:t>
                      </a:r>
                      <a:endParaRPr lang="zh-CN" altLang="en-US" sz="1400" dirty="0"/>
                    </a:p>
                  </a:txBody>
                  <a:tcPr/>
                </a:tc>
                <a:tc>
                  <a:txBody>
                    <a:bodyPr/>
                    <a:lstStyle/>
                    <a:p>
                      <a:pPr algn="ctr"/>
                      <a:r>
                        <a:rPr lang="en-US" altLang="zh-CN" sz="1400" dirty="0"/>
                        <a:t>77.50%</a:t>
                      </a:r>
                      <a:endParaRPr lang="zh-CN" altLang="en-US" sz="1400" dirty="0"/>
                    </a:p>
                  </a:txBody>
                  <a:tcPr/>
                </a:tc>
                <a:tc>
                  <a:txBody>
                    <a:bodyPr/>
                    <a:lstStyle/>
                    <a:p>
                      <a:pPr algn="ctr"/>
                      <a:r>
                        <a:rPr lang="en-US" altLang="zh-CN" sz="1400" dirty="0"/>
                        <a:t>77.81%</a:t>
                      </a:r>
                      <a:endParaRPr lang="zh-CN" altLang="en-US" sz="1400" dirty="0"/>
                    </a:p>
                  </a:txBody>
                  <a:tcPr/>
                </a:tc>
                <a:extLst>
                  <a:ext uri="{0D108BD9-81ED-4DB2-BD59-A6C34878D82A}">
                    <a16:rowId xmlns:a16="http://schemas.microsoft.com/office/drawing/2014/main" val="4212814325"/>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77.17%</a:t>
                      </a:r>
                      <a:endParaRPr lang="zh-CN" altLang="en-US" sz="1400" dirty="0"/>
                    </a:p>
                  </a:txBody>
                  <a:tcPr/>
                </a:tc>
                <a:tc>
                  <a:txBody>
                    <a:bodyPr/>
                    <a:lstStyle/>
                    <a:p>
                      <a:pPr algn="ctr"/>
                      <a:r>
                        <a:rPr lang="en-US" altLang="zh-CN" sz="1400" dirty="0"/>
                        <a:t>77.28%</a:t>
                      </a:r>
                      <a:endParaRPr lang="zh-CN" altLang="en-US" sz="1400" dirty="0"/>
                    </a:p>
                  </a:txBody>
                  <a:tcPr/>
                </a:tc>
                <a:tc>
                  <a:txBody>
                    <a:bodyPr/>
                    <a:lstStyle/>
                    <a:p>
                      <a:pPr algn="ctr"/>
                      <a:r>
                        <a:rPr lang="en-US" altLang="zh-CN" sz="1400" dirty="0"/>
                        <a:t>77.45%</a:t>
                      </a:r>
                      <a:endParaRPr lang="zh-CN" altLang="en-US" sz="1400" dirty="0"/>
                    </a:p>
                  </a:txBody>
                  <a:tcPr/>
                </a:tc>
                <a:extLst>
                  <a:ext uri="{0D108BD9-81ED-4DB2-BD59-A6C34878D82A}">
                    <a16:rowId xmlns:a16="http://schemas.microsoft.com/office/drawing/2014/main" val="4094080427"/>
                  </a:ext>
                </a:extLst>
              </a:tr>
            </a:tbl>
          </a:graphicData>
        </a:graphic>
      </p:graphicFrame>
      <p:sp>
        <p:nvSpPr>
          <p:cNvPr id="16" name="矩形 15"/>
          <p:cNvSpPr/>
          <p:nvPr/>
        </p:nvSpPr>
        <p:spPr>
          <a:xfrm>
            <a:off x="398432" y="1810999"/>
            <a:ext cx="1011406" cy="757389"/>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a:extLst>
              <a:ext uri="{FF2B5EF4-FFF2-40B4-BE49-F238E27FC236}">
                <a16:creationId xmlns:a16="http://schemas.microsoft.com/office/drawing/2014/main" id="{8119DC28-4578-42A2-B7ED-D4181C8E25E7}"/>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Parameters</a:t>
            </a:r>
            <a:endParaRPr lang="zh-CN" altLang="en-US" sz="3200" dirty="0">
              <a:solidFill>
                <a:schemeClr val="tx1"/>
              </a:solidFill>
            </a:endParaRPr>
          </a:p>
        </p:txBody>
      </p:sp>
    </p:spTree>
    <p:extLst>
      <p:ext uri="{BB962C8B-B14F-4D97-AF65-F5344CB8AC3E}">
        <p14:creationId xmlns:p14="http://schemas.microsoft.com/office/powerpoint/2010/main" val="29086027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535</TotalTime>
  <Words>836</Words>
  <Application>Microsoft Office PowerPoint</Application>
  <PresentationFormat>Widescreen</PresentationFormat>
  <Paragraphs>170</Paragraphs>
  <Slides>12</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华康海报体W12(P)</vt:lpstr>
      <vt:lpstr>微软雅黑</vt:lpstr>
      <vt:lpstr>等线</vt:lpstr>
      <vt:lpstr>Arial</vt:lpstr>
      <vt:lpstr>Tw Cen MT</vt:lpstr>
      <vt:lpstr>Office 主题​​</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 =</cp:lastModifiedBy>
  <cp:revision>107</cp:revision>
  <dcterms:created xsi:type="dcterms:W3CDTF">2017-02-27T19:26:00Z</dcterms:created>
  <dcterms:modified xsi:type="dcterms:W3CDTF">2019-05-19T02:59:55Z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